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handoutMasterIdLst>
    <p:handoutMasterId r:id="rId21"/>
  </p:handoutMasterIdLst>
  <p:sldIdLst>
    <p:sldId id="306" r:id="rId2"/>
    <p:sldId id="289" r:id="rId3"/>
    <p:sldId id="298" r:id="rId4"/>
    <p:sldId id="299" r:id="rId5"/>
    <p:sldId id="300" r:id="rId6"/>
    <p:sldId id="271" r:id="rId7"/>
    <p:sldId id="301" r:id="rId8"/>
    <p:sldId id="273" r:id="rId9"/>
    <p:sldId id="274" r:id="rId10"/>
    <p:sldId id="259" r:id="rId11"/>
    <p:sldId id="258" r:id="rId12"/>
    <p:sldId id="260" r:id="rId13"/>
    <p:sldId id="261" r:id="rId14"/>
    <p:sldId id="276" r:id="rId15"/>
    <p:sldId id="265" r:id="rId16"/>
    <p:sldId id="270" r:id="rId17"/>
    <p:sldId id="307" r:id="rId18"/>
    <p:sldId id="303" r:id="rId19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5D73-BA39-4110-A660-EAB1BAE4BC1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5C2F3-F130-4BBB-B58E-8332D930B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2857-3A79-4CB9-ABD6-BCC08F43F1A6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5D89-CEF6-415F-AD73-A7E06316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1621C-1230-4043-B393-A050120B69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8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5D89-CEF6-415F-AD73-A7E06316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0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7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9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7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41;&#1072;&#1077;&#1074;&#1072;_&#1069;&#1082;&#1089;&#1087;&#1055;&#1041;&#1054;&#1073;&#1088;&#1057;&#1088;_&#1096;&#1082;&#1086;&#1083;&#1072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hoot.it/" TargetMode="External"/><Relationship Id="rId4" Type="http://schemas.openxmlformats.org/officeDocument/2006/relationships/hyperlink" Target="https://create.kahoot.it/log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4536504" cy="2664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ЭКСПЕРТИЗА ПСИХОЛОГИЧЕСКОЙ БЕЗОПАСНОСТИ ОБРАЗОВАТЕЛЬНОЙ СРЕДЫ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94116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Чиркина Светлана Евгеньевна, </a:t>
            </a:r>
          </a:p>
          <a:p>
            <a:r>
              <a:rPr lang="ru-RU" sz="2400" dirty="0"/>
              <a:t>доцент кафедры педагогики высшей школы </a:t>
            </a:r>
          </a:p>
          <a:p>
            <a:r>
              <a:rPr lang="ru-RU" sz="2400" dirty="0"/>
              <a:t>ИПО К(П)ФУ, к. психол. 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732" r="-3" b="-3"/>
          <a:stretch/>
        </p:blipFill>
        <p:spPr>
          <a:xfrm>
            <a:off x="4860032" y="1772816"/>
            <a:ext cx="3986718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33351"/>
            <a:ext cx="3707904" cy="25933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16823" cy="576064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концепции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194" y="1052736"/>
            <a:ext cx="8640960" cy="4354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1. Образование есть отрасль </a:t>
            </a:r>
            <a:r>
              <a:rPr lang="ru-RU" sz="2400" b="1" dirty="0" err="1"/>
              <a:t>человекопроизводства</a:t>
            </a:r>
            <a:endParaRPr lang="ru-RU" sz="2400" b="1" dirty="0"/>
          </a:p>
          <a:p>
            <a:pPr algn="just">
              <a:buNone/>
            </a:pPr>
            <a:r>
              <a:rPr lang="ru-RU" sz="2400" dirty="0"/>
              <a:t>    Это означает, что ДОУ/школа/институт как социальный институт, производящий «сверхсложный продукт» – </a:t>
            </a:r>
            <a:r>
              <a:rPr lang="ru-RU" sz="2400" dirty="0">
                <a:solidFill>
                  <a:srgbClr val="0070C0"/>
                </a:solidFill>
              </a:rPr>
              <a:t>личность, способную к самоактуализации</a:t>
            </a:r>
            <a:r>
              <a:rPr lang="ru-RU" sz="2400" dirty="0"/>
              <a:t>, – должна создавать стабильные условия для его производства, использовать технологии, которые в минимальной степени несут в себе риск вреда процессу формирования и развития личности, обеспечивать его устойчивость и сопротивляемость негативным воздействиям социальной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130752" cy="720080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концепции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5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</a:t>
            </a:r>
            <a:r>
              <a:rPr lang="ru-RU" sz="2400" b="1" dirty="0"/>
              <a:t>. Образовательная среда является частью образовательного пространства.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Единое образовательное пространство создается за счет образовательной политики, направленной на сохранение и укрепление физического, психического, социального здоровья всех субъектов системы образования. </a:t>
            </a:r>
          </a:p>
          <a:p>
            <a:r>
              <a:rPr lang="ru-RU" sz="2400" dirty="0"/>
              <a:t>На уровне школы это выражается в системе мер, направленных на предотвращение угроз для позитивного, устойчивого развития личности. </a:t>
            </a:r>
          </a:p>
          <a:p>
            <a:r>
              <a:rPr lang="ru-RU" sz="2400" dirty="0"/>
              <a:t>В психологическом смысле – это создание и внедрение технологий сопровождения психологической безопасности образовательной среды.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260648"/>
            <a:ext cx="7058744" cy="648072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концепции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5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3. </a:t>
            </a:r>
            <a:r>
              <a:rPr lang="ru-RU" sz="2000" b="1" dirty="0"/>
              <a:t>Для психологической безопасности образовательной среды существуют угрозы. </a:t>
            </a:r>
            <a:endParaRPr lang="ru-RU" sz="2000" dirty="0"/>
          </a:p>
          <a:p>
            <a:r>
              <a:rPr lang="ru-RU" sz="2000" dirty="0"/>
              <a:t>Основной угрозой во взаимодействии участников образовательной среды является получение </a:t>
            </a:r>
            <a:r>
              <a:rPr lang="ru-RU" sz="2000" b="1" i="1" dirty="0">
                <a:solidFill>
                  <a:srgbClr val="0070C0"/>
                </a:solidFill>
              </a:rPr>
              <a:t>психологической травмы</a:t>
            </a:r>
            <a:r>
              <a:rPr lang="ru-RU" sz="2000" dirty="0"/>
              <a:t>, в результате которой наносится ущерб позитивному развитию и психическому здоровью, удовлетворению основных потребностей, т. е. возникает препятствие на пути самоактуализации. </a:t>
            </a:r>
          </a:p>
          <a:p>
            <a:r>
              <a:rPr lang="ru-RU" sz="2000" dirty="0"/>
              <a:t>Основной источник </a:t>
            </a:r>
            <a:r>
              <a:rPr lang="ru-RU" sz="2000" b="1" i="1" dirty="0" err="1">
                <a:solidFill>
                  <a:srgbClr val="0070C0"/>
                </a:solidFill>
              </a:rPr>
              <a:t>психотравмы</a:t>
            </a:r>
            <a:r>
              <a:rPr lang="ru-RU" sz="2000" dirty="0"/>
              <a:t> – психологическое насилие в процессе взаимодействия. </a:t>
            </a:r>
          </a:p>
          <a:p>
            <a:r>
              <a:rPr lang="ru-RU" sz="2000" dirty="0"/>
              <a:t>Психологически безопасными можно считать такие межличностные отношения, которые вызывают у участников чувство принадлежности (</a:t>
            </a:r>
            <a:r>
              <a:rPr lang="ru-RU" sz="2000" dirty="0" err="1"/>
              <a:t>референтной</a:t>
            </a:r>
            <a:r>
              <a:rPr lang="ru-RU" sz="2000" dirty="0"/>
              <a:t> значимости среды), убеждают человека, что он пребывает вне опасности (отсутствие вышеперечисленных угроз), укрепляют психическое здоровье.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5445224"/>
            <a:ext cx="460851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оптимальное в соответствии с возрастными психологическими нормами психическое развитие ребенка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9832" y="5445224"/>
            <a:ext cx="93610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260648"/>
            <a:ext cx="7274768" cy="792088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концепции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7" cy="4354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4. Психологическую безопасность образовательной среды необходимо обеспечить. </a:t>
            </a:r>
          </a:p>
          <a:p>
            <a:r>
              <a:rPr lang="ru-RU" sz="2800" dirty="0"/>
              <a:t>Обеспечение психологической безопасности образовательной среды и, как следствие, охрана и поддержание психического здоровья ее участников должно быть приоритетным направлением деятельности образовательных учреждений и службы практической психологии в образовании.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763" y="1628800"/>
            <a:ext cx="7202760" cy="428242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Основными понятиями области изучения психологической безопасности в образовательной среде  являются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</a:rPr>
              <a:t>«риск», «опасность», «угроза».</a:t>
            </a:r>
          </a:p>
          <a:p>
            <a:pPr algn="ctr">
              <a:buNone/>
            </a:pPr>
            <a:endParaRPr lang="ru-RU" sz="2400" dirty="0"/>
          </a:p>
          <a:p>
            <a:r>
              <a:rPr lang="ru-RU" sz="2400" dirty="0"/>
              <a:t>Если </a:t>
            </a:r>
            <a:r>
              <a:rPr lang="ru-RU" sz="2400" i="1" u="sng" dirty="0"/>
              <a:t>риск</a:t>
            </a:r>
            <a:r>
              <a:rPr lang="ru-RU" sz="2400" dirty="0"/>
              <a:t> представляет собой </a:t>
            </a:r>
            <a:r>
              <a:rPr lang="ru-RU" sz="2400" i="1" dirty="0"/>
              <a:t>меру опасности</a:t>
            </a:r>
            <a:r>
              <a:rPr lang="ru-RU" sz="2400" dirty="0"/>
              <a:t>, то </a:t>
            </a:r>
            <a:r>
              <a:rPr lang="ru-RU" sz="2400" i="1" u="sng" dirty="0"/>
              <a:t>опасность</a:t>
            </a:r>
            <a:r>
              <a:rPr lang="ru-RU" sz="2400" dirty="0"/>
              <a:t> является </a:t>
            </a:r>
            <a:r>
              <a:rPr lang="ru-RU" sz="2400" i="1" dirty="0"/>
              <a:t>потенциальной угрозой</a:t>
            </a:r>
            <a:r>
              <a:rPr lang="ru-RU" sz="2400" dirty="0"/>
              <a:t>, а </a:t>
            </a:r>
            <a:r>
              <a:rPr lang="ru-RU" sz="2400" i="1" u="sng" dirty="0"/>
              <a:t>угроза</a:t>
            </a:r>
            <a:r>
              <a:rPr lang="ru-RU" sz="2400" dirty="0"/>
              <a:t> – </a:t>
            </a:r>
            <a:r>
              <a:rPr lang="ru-RU" sz="2400" i="1" dirty="0"/>
              <a:t>высшей степенью опасности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484784"/>
            <a:ext cx="8682930" cy="5112866"/>
          </a:xfrm>
        </p:spPr>
        <p:txBody>
          <a:bodyPr rtlCol="0"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Факторы риска</a:t>
            </a:r>
            <a:r>
              <a:rPr lang="ru-RU" dirty="0"/>
              <a:t>: недостаточное обеспечение преподавательскими кадрами, материально-технической базы, низкая активность учащихся и педагогов, </a:t>
            </a:r>
            <a:r>
              <a:rPr lang="ru-RU" dirty="0" err="1"/>
              <a:t>несформированность</a:t>
            </a:r>
            <a:r>
              <a:rPr lang="ru-RU" dirty="0"/>
              <a:t> социальных и практических навыков, умений и опыта, уровень воспитания и культуры, личностно-психологические характеристики участников учебно-воспитательного процесса, </a:t>
            </a:r>
            <a:r>
              <a:rPr lang="ru-RU" dirty="0" err="1"/>
              <a:t>несформированность</a:t>
            </a:r>
            <a:r>
              <a:rPr lang="ru-RU" dirty="0"/>
              <a:t> представлений и профилактики психического и физического здоровья.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Совокупность этих факторов представляет собой угрозу </a:t>
            </a:r>
            <a:r>
              <a:rPr lang="ru-RU" dirty="0"/>
              <a:t>образовательной среде и развитию личности ее участников.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Одной из существенных психологических </a:t>
            </a:r>
            <a:r>
              <a:rPr lang="ru-RU" dirty="0">
                <a:solidFill>
                  <a:srgbClr val="FF0000"/>
                </a:solidFill>
              </a:rPr>
              <a:t>опасностей</a:t>
            </a:r>
            <a:r>
              <a:rPr lang="ru-RU" dirty="0"/>
              <a:t> в образова­тельной среде является неудовлетворение важной базовой </a:t>
            </a:r>
            <a:r>
              <a:rPr lang="ru-RU" i="1" u="sng" dirty="0"/>
              <a:t>потребности в личностно-доверительном общении</a:t>
            </a:r>
            <a:r>
              <a:rPr lang="ru-RU" dirty="0"/>
              <a:t>, и как следствие — склонность к деструктивному поведению, негативное отношение к образовательным учреждениям и нарушения психического и физического здоровья.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Потенциально опасными </a:t>
            </a:r>
            <a:r>
              <a:rPr lang="ru-RU" dirty="0"/>
              <a:t>в процессе развития школьника являются: переход из дошкольного детства в школьную жизнь, начало обучения в основной школе и переход из основной в старшую школу. Опасность состоит в том, что при неблагополучных условиях этап адаптации к новой ситуации обучения идет болезненно и может затянуться.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понятиями области изучения психологической безопасности в образовательной среде  являются </a:t>
            </a:r>
          </a:p>
          <a:p>
            <a:r>
              <a:rPr lang="ru-RU" b="1" dirty="0"/>
              <a:t>«риск», «угроза», «опасность».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6776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Психологическую безопасность </a:t>
            </a:r>
            <a:r>
              <a:rPr lang="ru-RU" sz="2700" dirty="0"/>
              <a:t>на сегодняшний день можно определить как: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/>
          </a:bodyPr>
          <a:lstStyle/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состояние сохранности психики человека;</a:t>
            </a:r>
          </a:p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сохранение целостности личности, адаптивности функционирования человека, социальных групп, общества;</a:t>
            </a:r>
          </a:p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устойчивое развитие и нормальное функционирование человека во взаимодействии со средой (умение защититься от угроз и умение создавать психологически безопасные отношения);</a:t>
            </a:r>
          </a:p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возможности среды и личности по предотвращению и устранению угроз;</a:t>
            </a:r>
          </a:p>
          <a:p>
            <a:pPr marL="365760" indent="-283464" algn="just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состояние среды, создающее защищенность или свободное от проявлений психологического насилия во взаимодействии, способствующее удовлетворению потребностей в личностно-доверительном общении, создающее </a:t>
            </a:r>
            <a:r>
              <a:rPr lang="ru-RU" sz="2000" dirty="0" err="1">
                <a:solidFill>
                  <a:schemeClr val="tx1"/>
                </a:solidFill>
              </a:rPr>
              <a:t>референтную</a:t>
            </a:r>
            <a:r>
              <a:rPr lang="ru-RU" sz="2000" dirty="0">
                <a:solidFill>
                  <a:schemeClr val="tx1"/>
                </a:solidFill>
              </a:rPr>
              <a:t> значимость/причастность к среде и обеспечивающее психическое здоровье включенных в нее участников.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ЭКСПЕРТИЗА ПСИХОЛОГИЧЕСКОЙ БЕЗОПАСНОСТИ ОБРАЗОВАТЕЛЬНОЙ СРЕДЫ (И.А. Баева)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90690"/>
            <a:ext cx="8496944" cy="497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Диагностическими показателями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психологической безопасности образовательной среды являются: </a:t>
            </a:r>
          </a:p>
          <a:p>
            <a:pPr lvl="0"/>
            <a:r>
              <a:rPr lang="ru-RU" sz="2800" b="1" i="1" dirty="0">
                <a:solidFill>
                  <a:srgbClr val="0070C0"/>
                </a:solidFill>
              </a:rPr>
              <a:t>уровень отношения к среде </a:t>
            </a:r>
            <a:r>
              <a:rPr lang="ru-RU" sz="2800" i="1" dirty="0"/>
              <a:t>(позитивный, нейтральный и негативный); </a:t>
            </a:r>
            <a:endParaRPr lang="ru-RU" sz="2800" dirty="0"/>
          </a:p>
          <a:p>
            <a:pPr lvl="0"/>
            <a:r>
              <a:rPr lang="ru-RU" sz="2800" b="1" i="1" dirty="0">
                <a:solidFill>
                  <a:srgbClr val="0070C0"/>
                </a:solidFill>
              </a:rPr>
              <a:t>уровень удовлетворенности характеристиками образовательной среды; 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b="1" i="1" dirty="0">
                <a:solidFill>
                  <a:srgbClr val="0070C0"/>
                </a:solidFill>
              </a:rPr>
              <a:t>уровень защищенности от психологического насилия во взаимодействии. </a:t>
            </a:r>
            <a:endParaRPr lang="ru-RU" sz="2800" dirty="0"/>
          </a:p>
        </p:txBody>
      </p:sp>
      <p:sp>
        <p:nvSpPr>
          <p:cNvPr id="4" name="Стрелка: вправо 3">
            <a:hlinkClick r:id="rId2" action="ppaction://hlinkfile"/>
            <a:extLst>
              <a:ext uri="{FF2B5EF4-FFF2-40B4-BE49-F238E27FC236}">
                <a16:creationId xmlns:a16="http://schemas.microsoft.com/office/drawing/2014/main" xmlns="" id="{3B27F192-6BB8-4228-9F40-FE151AB50515}"/>
              </a:ext>
            </a:extLst>
          </p:cNvPr>
          <p:cNvSpPr/>
          <p:nvPr/>
        </p:nvSpPr>
        <p:spPr>
          <a:xfrm>
            <a:off x="7884368" y="573325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5247583" cy="3960440"/>
          </a:xfrm>
          <a:prstGeom prst="rect">
            <a:avLst/>
          </a:prstGeom>
        </p:spPr>
      </p:pic>
      <p:pic>
        <p:nvPicPr>
          <p:cNvPr id="4" name="Picture 5" descr="Картинки по запросу kaho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r="29289"/>
          <a:stretch/>
        </p:blipFill>
        <p:spPr bwMode="auto">
          <a:xfrm>
            <a:off x="4860032" y="21561"/>
            <a:ext cx="4283968" cy="679181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16632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  <a:hlinkClick r:id="rId4"/>
              </a:rPr>
              <a:t>https://create.kahoot.it/login/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     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  <a:hlinkClick r:id="rId5"/>
              </a:rPr>
              <a:t>https://kahoot.it/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9269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Контрольное мероприятие 1</a:t>
            </a:r>
          </a:p>
        </p:txBody>
      </p:sp>
    </p:spTree>
    <p:extLst>
      <p:ext uri="{BB962C8B-B14F-4D97-AF65-F5344CB8AC3E}">
        <p14:creationId xmlns:p14="http://schemas.microsoft.com/office/powerpoint/2010/main" val="10810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4715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636" y="980728"/>
            <a:ext cx="5673852" cy="5688633"/>
          </a:xfrm>
        </p:spPr>
        <p:txBody>
          <a:bodyPr>
            <a:normAutofit/>
          </a:bodyPr>
          <a:lstStyle/>
          <a:p>
            <a:r>
              <a:rPr lang="ru-RU" sz="2000" dirty="0"/>
              <a:t>1. Баева И.А. Психологическая безопасность в образовании. СПб., 2002. </a:t>
            </a:r>
          </a:p>
          <a:p>
            <a:r>
              <a:rPr lang="ru-RU" sz="2000" dirty="0"/>
              <a:t>2. Баева И.А., Волкова И.А., Лактионова Е.Б. Психологическая безопасность образовательной среды: Учеб. пособие / Под ред. И.А. Баевой. М., 2009. </a:t>
            </a:r>
          </a:p>
          <a:p>
            <a:r>
              <a:rPr lang="ru-RU" sz="2000" dirty="0"/>
              <a:t>3. Баева И.А. и др. Психология безопасности как теоретическая основа гуманитарных технологий в социальном взаимодействии / Под ред. И.А. Баевой. СПб., 2007. </a:t>
            </a:r>
          </a:p>
          <a:p>
            <a:r>
              <a:rPr lang="ru-RU" sz="2000" dirty="0"/>
              <a:t>4. Обеспечение психологической безопасности в образовательном учреждении / Под ред. </a:t>
            </a:r>
            <a:r>
              <a:rPr lang="ru-RU" sz="2000" dirty="0" err="1"/>
              <a:t>И.А.Баевой</a:t>
            </a:r>
            <a:r>
              <a:rPr lang="ru-RU" sz="2000" dirty="0"/>
              <a:t>. СПб., 2006. </a:t>
            </a:r>
          </a:p>
          <a:p>
            <a:r>
              <a:rPr lang="ru-RU" sz="2000" dirty="0"/>
              <a:t>5. </a:t>
            </a:r>
            <a:r>
              <a:rPr lang="ru-RU" sz="2000" b="1" dirty="0" err="1"/>
              <a:t>Ясвин</a:t>
            </a:r>
            <a:r>
              <a:rPr lang="ru-RU" sz="2000" b="1" dirty="0"/>
              <a:t> В.А.</a:t>
            </a:r>
            <a:r>
              <a:rPr lang="ru-RU" sz="2000" dirty="0"/>
              <a:t> Экспертиза школьной образовательной среды. М., 2000. </a:t>
            </a:r>
          </a:p>
          <a:p>
            <a:endParaRPr lang="ru-RU" sz="1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0" y="1556792"/>
            <a:ext cx="285546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ru-RU" sz="2800" b="1" err="1"/>
              <a:t>Интегративность</a:t>
            </a:r>
            <a:r>
              <a:rPr lang="ru-RU" sz="2800" b="1"/>
              <a:t> категории «психологическая безопасность»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91" r="26701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27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4073" y="2204864"/>
            <a:ext cx="4939867" cy="4018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Можно рассматривать </a:t>
            </a:r>
            <a:r>
              <a:rPr lang="ru-RU" sz="2000" b="1" i="1" dirty="0"/>
              <a:t>в плоскостях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 </a:t>
            </a:r>
            <a:r>
              <a:rPr lang="ru-RU" sz="2000" b="1" dirty="0"/>
              <a:t>как  процесс  </a:t>
            </a:r>
            <a:r>
              <a:rPr lang="ru-RU" sz="2000" dirty="0"/>
              <a:t>(психологическая  безопасность  создается  фактически  заново  каждый  раз, когда  встречаются  участники  социальной  среды); </a:t>
            </a:r>
          </a:p>
          <a:p>
            <a:r>
              <a:rPr lang="ru-RU" sz="2000" b="1" dirty="0"/>
              <a:t>как  состояние</a:t>
            </a:r>
            <a:r>
              <a:rPr lang="ru-RU" sz="2000" dirty="0"/>
              <a:t>, обеспечивающее  базовую  защищенность  личности  и  общества; </a:t>
            </a:r>
          </a:p>
          <a:p>
            <a:r>
              <a:rPr lang="ru-RU" sz="2000" b="1" dirty="0"/>
              <a:t>как  свойство  личности</a:t>
            </a:r>
            <a:r>
              <a:rPr lang="ru-RU" sz="2000" dirty="0"/>
              <a:t>, характеризующее  ее  защищенность  от  деструктивных  воздействий  и  внутренний  ресурс  противостояния (сопротивляемости) деструктивным  воздействиям. </a:t>
            </a:r>
          </a:p>
        </p:txBody>
      </p:sp>
    </p:spTree>
    <p:extLst>
      <p:ext uri="{BB962C8B-B14F-4D97-AF65-F5344CB8AC3E}">
        <p14:creationId xmlns:p14="http://schemas.microsoft.com/office/powerpoint/2010/main" val="27669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Интегративность</a:t>
            </a:r>
            <a:r>
              <a:rPr lang="ru-RU" b="1" dirty="0"/>
              <a:t> категории «психологическая безопасность»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Можно рассматривать </a:t>
            </a:r>
            <a:r>
              <a:rPr lang="ru-RU" sz="2000" b="1" i="1" dirty="0"/>
              <a:t>на нескольких уровнях</a:t>
            </a:r>
            <a:r>
              <a:rPr lang="ru-RU" sz="2000" dirty="0"/>
              <a:t>:</a:t>
            </a:r>
          </a:p>
          <a:p>
            <a:endParaRPr lang="ru-RU" dirty="0"/>
          </a:p>
          <a:p>
            <a:pPr algn="just"/>
            <a:r>
              <a:rPr lang="ru-RU" dirty="0"/>
              <a:t>на  уровне  </a:t>
            </a:r>
            <a:r>
              <a:rPr lang="ru-RU" b="1" dirty="0"/>
              <a:t>общества</a:t>
            </a:r>
            <a:r>
              <a:rPr lang="ru-RU" dirty="0"/>
              <a:t>  - как  характеристику  национальной  безопасности, в  структуре  которой  присутствует  социальная  безопасность, что означает  выполнение  социальными  институтами  своих  функций  по удовлетворению  потребностей, интересов, целей  всего  населения  страны, фактическое  обеспечение  качества  жизни  и  здоровье  людей; </a:t>
            </a:r>
          </a:p>
          <a:p>
            <a:pPr algn="just"/>
            <a:r>
              <a:rPr lang="ru-RU" b="1" dirty="0"/>
              <a:t>локальной  среды  обитания  </a:t>
            </a:r>
            <a:r>
              <a:rPr lang="ru-RU" dirty="0"/>
              <a:t>- это  семья, ближайшее окружение, группа  друзей, коллеги; </a:t>
            </a:r>
          </a:p>
          <a:p>
            <a:pPr algn="just"/>
            <a:r>
              <a:rPr lang="ru-RU" b="1" dirty="0"/>
              <a:t>личности</a:t>
            </a:r>
            <a:r>
              <a:rPr lang="ru-RU" dirty="0"/>
              <a:t>, где  возникает  аспект  </a:t>
            </a:r>
            <a:r>
              <a:rPr lang="ru-RU" i="1" dirty="0">
                <a:solidFill>
                  <a:srgbClr val="0070C0"/>
                </a:solidFill>
              </a:rPr>
              <a:t>переживания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 своей  защищенности  либо  незащищенности, </a:t>
            </a:r>
            <a:r>
              <a:rPr lang="ru-RU" i="1" dirty="0">
                <a:solidFill>
                  <a:srgbClr val="0070C0"/>
                </a:solidFill>
              </a:rPr>
              <a:t>наличие </a:t>
            </a:r>
            <a:r>
              <a:rPr lang="ru-RU" i="1" dirty="0"/>
              <a:t> ресурса  </a:t>
            </a:r>
            <a:r>
              <a:rPr lang="ru-RU" dirty="0"/>
              <a:t>сопротивляемости  внешним  и  внутренним  деструктивным  воздействиям, где можно  говорить  о  </a:t>
            </a:r>
            <a:r>
              <a:rPr lang="ru-RU" i="1" dirty="0">
                <a:solidFill>
                  <a:srgbClr val="0070C0"/>
                </a:solidFill>
              </a:rPr>
              <a:t>понимании  и  представлении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/>
              <a:t>о  психологическом  насилии  и  о  </a:t>
            </a:r>
            <a:r>
              <a:rPr lang="ru-RU" dirty="0" err="1"/>
              <a:t>совладании</a:t>
            </a:r>
            <a:r>
              <a:rPr lang="ru-RU" dirty="0"/>
              <a:t>  с  его  психотравмирующими  формами, где  есть  конкретные  </a:t>
            </a:r>
            <a:r>
              <a:rPr lang="ru-RU" i="1" dirty="0">
                <a:solidFill>
                  <a:srgbClr val="0070C0"/>
                </a:solidFill>
              </a:rPr>
              <a:t>поведенческие  акты</a:t>
            </a:r>
            <a:r>
              <a:rPr lang="ru-RU" dirty="0"/>
              <a:t>, способствующие  (либо  препятствующие) нарушению  безопасности  другого, саморазрушению  или  конструктивному  устойчивому  развитию. </a:t>
            </a:r>
          </a:p>
        </p:txBody>
      </p:sp>
    </p:spTree>
    <p:extLst>
      <p:ext uri="{BB962C8B-B14F-4D97-AF65-F5344CB8AC3E}">
        <p14:creationId xmlns:p14="http://schemas.microsoft.com/office/powerpoint/2010/main" val="19029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732" r="-3" b="-3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934" r="2" b="10385"/>
          <a:stretch/>
        </p:blipFill>
        <p:spPr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2" name="Freeform 37">
            <a:extLst>
              <a:ext uri="{FF2B5EF4-FFF2-40B4-BE49-F238E27FC236}">
                <a16:creationId xmlns:a16="http://schemas.microsoft.com/office/drawing/2014/main" xmlns="" id="{13958066-7CBD-4B89-8F46-614C4F28B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Рассматривается в  двух  аспектах: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15406"/>
            <a:ext cx="3823334" cy="4065986"/>
          </a:xfrm>
        </p:spPr>
        <p:txBody>
          <a:bodyPr anchor="t">
            <a:normAutofit/>
          </a:bodyPr>
          <a:lstStyle/>
          <a:p>
            <a:r>
              <a:rPr lang="ru-RU" sz="2400" dirty="0"/>
              <a:t>психологическая  безопасность  среды  </a:t>
            </a:r>
          </a:p>
          <a:p>
            <a:endParaRPr lang="ru-RU" sz="2400" dirty="0"/>
          </a:p>
          <a:p>
            <a:r>
              <a:rPr lang="ru-RU" sz="2400" dirty="0"/>
              <a:t>психологическая безопасность 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658043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>
                <a:solidFill>
                  <a:schemeClr val="accent1"/>
                </a:solidFill>
              </a:rPr>
              <a:t>Образовательная среда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Образовательная среда - совокупность </a:t>
            </a:r>
            <a:r>
              <a:rPr lang="ru-RU" sz="2400" b="1" i="1" dirty="0"/>
              <a:t>материальных факторов </a:t>
            </a:r>
            <a:r>
              <a:rPr lang="ru-RU" sz="2400" dirty="0"/>
              <a:t>образовательного процесса, </a:t>
            </a:r>
            <a:r>
              <a:rPr lang="ru-RU" sz="2400" b="1" i="1" dirty="0"/>
              <a:t>межличностных отношений</a:t>
            </a:r>
            <a:r>
              <a:rPr lang="ru-RU" sz="2400" dirty="0"/>
              <a:t>, которые устанавливают субъекты образования, и специально организованных </a:t>
            </a:r>
            <a:r>
              <a:rPr lang="ru-RU" sz="2400" b="1" i="1" dirty="0" err="1"/>
              <a:t>психолого</a:t>
            </a:r>
            <a:r>
              <a:rPr lang="ru-RU" sz="2400" b="1" i="1" dirty="0"/>
              <a:t> - педагогических условий</a:t>
            </a:r>
            <a:r>
              <a:rPr lang="ru-RU" sz="2400" dirty="0"/>
              <a:t> для формирования и развития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085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65126"/>
            <a:ext cx="4591422" cy="1325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Психологически безопасная среда школы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511133"/>
            <a:ext cx="2044175" cy="1179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988840"/>
            <a:ext cx="77097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Под психологически безопасной средой школы понимается </a:t>
            </a:r>
            <a:r>
              <a:rPr lang="ru-RU" sz="2400" i="1" dirty="0"/>
              <a:t>среда взаимодействия</a:t>
            </a:r>
            <a:r>
              <a:rPr lang="ru-RU" sz="2400" dirty="0"/>
              <a:t>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свободная</a:t>
            </a:r>
            <a:r>
              <a:rPr lang="ru-RU" sz="2400" dirty="0"/>
              <a:t> от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проявления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психологического насилия</a:t>
            </a:r>
            <a:r>
              <a:rPr lang="ru-RU" sz="2400" dirty="0"/>
              <a:t>, имеющая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референтную значимость</a:t>
            </a:r>
            <a:r>
              <a:rPr lang="ru-RU" sz="2400" i="1" dirty="0"/>
              <a:t> </a:t>
            </a:r>
            <a:r>
              <a:rPr lang="ru-RU" sz="2400" dirty="0"/>
              <a:t>для включенных в нее субъектов (в плане положительного отношения к ней),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характеризующаяся</a:t>
            </a:r>
            <a:r>
              <a:rPr lang="ru-RU" sz="2400" dirty="0"/>
              <a:t> преобладанием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гуманистической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chemeClr val="accent5">
                    <a:lumMod val="75000"/>
                  </a:schemeClr>
                </a:solidFill>
              </a:rPr>
              <a:t>центрации</a:t>
            </a:r>
            <a:r>
              <a:rPr lang="ru-RU" sz="2400" i="1" dirty="0"/>
              <a:t> </a:t>
            </a:r>
            <a:r>
              <a:rPr lang="ru-RU" sz="2400" dirty="0"/>
              <a:t>у участников (то есть центрация на интересах (проявлениях) своей сущности и сущности других людей) и </a:t>
            </a:r>
            <a:r>
              <a:rPr lang="ru-RU" sz="2400" i="1" u="sng" dirty="0">
                <a:solidFill>
                  <a:schemeClr val="accent5">
                    <a:lumMod val="75000"/>
                  </a:schemeClr>
                </a:solidFill>
              </a:rPr>
              <a:t>отражающаяся в эмоционально-личностных и коммуникативных характеристиках </a:t>
            </a:r>
            <a:r>
              <a:rPr lang="ru-RU" sz="2400" dirty="0"/>
              <a:t>ее субъектов.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857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Концепция психологической безопасности образовательной среды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Концепция психологической безопасности образовательной среды – это система взглядов на обеспечение безопасности участников от угроз позитивному развитию и психическому здоровью в процессе педагогического взаимодействия </a:t>
            </a:r>
          </a:p>
          <a:p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79" r="3159" b="4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19672" y="764703"/>
            <a:ext cx="3197531" cy="5139399"/>
          </a:xfr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Психическое здоровье - </a:t>
            </a:r>
          </a:p>
          <a:p>
            <a:pPr>
              <a:buNone/>
            </a:pPr>
            <a:r>
              <a:rPr lang="ru-RU" dirty="0"/>
              <a:t>оптимальное в соответствии с возрастными психологическими нормами психическое развитие ребенка.</a:t>
            </a:r>
          </a:p>
          <a:p>
            <a:pPr>
              <a:buNone/>
            </a:pPr>
            <a:r>
              <a:rPr lang="ru-RU" dirty="0"/>
              <a:t>Показатели психического здоровья участников образовательной среды:</a:t>
            </a:r>
          </a:p>
          <a:p>
            <a:r>
              <a:rPr lang="ru-RU" dirty="0"/>
              <a:t>отношение к себе;</a:t>
            </a:r>
          </a:p>
          <a:p>
            <a:r>
              <a:rPr lang="ru-RU" dirty="0"/>
              <a:t>самоактуализация;</a:t>
            </a:r>
          </a:p>
          <a:p>
            <a:r>
              <a:rPr lang="ru-RU" dirty="0"/>
              <a:t>сбалансированность индивидуально – типологических свойств;</a:t>
            </a:r>
          </a:p>
          <a:p>
            <a:r>
              <a:rPr lang="ru-RU" dirty="0"/>
              <a:t>состояние эмоциональной и коммуникативной сферы.</a:t>
            </a:r>
          </a:p>
          <a:p>
            <a:pPr>
              <a:buNone/>
            </a:pPr>
            <a:r>
              <a:rPr lang="ru-RU" dirty="0"/>
              <a:t>Термин психическое здоровье относится к психическим процессам и механизмам.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37307" y="764704"/>
            <a:ext cx="3197093" cy="5139399"/>
          </a:xfrm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Психологическое здоровье </a:t>
            </a:r>
          </a:p>
          <a:p>
            <a:pPr marL="0" indent="0">
              <a:buNone/>
            </a:pPr>
            <a:r>
              <a:rPr lang="ru-RU" dirty="0"/>
              <a:t>относится к личности в целом и связано с высшим проявлением человеческого духа. </a:t>
            </a:r>
          </a:p>
          <a:p>
            <a:pPr marL="0" indent="0">
              <a:buNone/>
            </a:pPr>
            <a:r>
              <a:rPr lang="ru-RU" dirty="0"/>
              <a:t>Духовность, прежде всего, связана с внутренним миром, стремлением человека понять, найти и приблизиться к указанным абсолютным ценностям. </a:t>
            </a:r>
          </a:p>
          <a:p>
            <a:pPr marL="0" indent="0">
              <a:buNone/>
            </a:pPr>
            <a:r>
              <a:rPr lang="ru-RU" dirty="0"/>
              <a:t>Под духовностью понимают особенное нравственно-эмоциональное состояние личности, как такое сознание человека, которое ориентируется на абсолютные ценности – Истину, Красоту, Добро – и пытается реализовать их в предметно-целесообразной деятельности в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410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1227</Words>
  <Application>Microsoft Office PowerPoint</Application>
  <PresentationFormat>Экран (4:3)</PresentationFormat>
  <Paragraphs>89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ЭКСПЕРТИЗА ПСИХОЛОГИЧЕСКОЙ БЕЗОПАСНОСТИ ОБРАЗОВАТЕЛЬНОЙ СРЕДЫ</vt:lpstr>
      <vt:lpstr>Литература</vt:lpstr>
      <vt:lpstr>Интегративность категории «психологическая безопасность»</vt:lpstr>
      <vt:lpstr>Интегративность категории «психологическая безопасность»</vt:lpstr>
      <vt:lpstr>Рассматривается в  двух  аспектах:</vt:lpstr>
      <vt:lpstr>Образовательная среда</vt:lpstr>
      <vt:lpstr>Психологически безопасная среда школы</vt:lpstr>
      <vt:lpstr>Концепция психологической безопасности образовательной среды</vt:lpstr>
      <vt:lpstr>Презентация PowerPoint</vt:lpstr>
      <vt:lpstr>Основные положения концепции </vt:lpstr>
      <vt:lpstr>Основные положения концепции </vt:lpstr>
      <vt:lpstr>Основные положения концепции </vt:lpstr>
      <vt:lpstr>Основные положения концепции </vt:lpstr>
      <vt:lpstr>Основные понятия</vt:lpstr>
      <vt:lpstr>Презентация PowerPoint</vt:lpstr>
      <vt:lpstr>Психологическую безопасность на сегодняшний день можно определить как:</vt:lpstr>
      <vt:lpstr>ЭКСПЕРТИЗА ПСИХОЛОГИЧЕСКОЙ БЕЗОПАСНОСТИ ОБРАЗОВАТЕЛЬНОЙ СРЕДЫ (И.А. Баева)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безопасность образовательной среды школы</dc:title>
  <dc:creator>Света</dc:creator>
  <cp:lastModifiedBy>Гульур Закариевна</cp:lastModifiedBy>
  <cp:revision>51</cp:revision>
  <cp:lastPrinted>2017-04-03T16:47:55Z</cp:lastPrinted>
  <dcterms:created xsi:type="dcterms:W3CDTF">2013-10-08T18:43:47Z</dcterms:created>
  <dcterms:modified xsi:type="dcterms:W3CDTF">2019-04-19T14:00:31Z</dcterms:modified>
</cp:coreProperties>
</file>